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8" r:id="rId1"/>
  </p:sldMasterIdLst>
  <p:notesMasterIdLst>
    <p:notesMasterId r:id="rId11"/>
  </p:notesMasterIdLst>
  <p:sldIdLst>
    <p:sldId id="267" r:id="rId2"/>
    <p:sldId id="269" r:id="rId3"/>
    <p:sldId id="271" r:id="rId4"/>
    <p:sldId id="266"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8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A262E-599D-4D99-AF12-44B75240BA0F}" type="datetimeFigureOut">
              <a:rPr lang="en-US" smtClean="0"/>
              <a:t>9/5/2021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2FA41-138E-4AAE-B221-BB433145BFCD}" type="slidenum">
              <a:rPr lang="en-US" smtClean="0"/>
              <a:t>‹#›</a:t>
            </a:fld>
            <a:endParaRPr lang="en-US"/>
          </a:p>
        </p:txBody>
      </p:sp>
    </p:spTree>
    <p:extLst>
      <p:ext uri="{BB962C8B-B14F-4D97-AF65-F5344CB8AC3E}">
        <p14:creationId xmlns:p14="http://schemas.microsoft.com/office/powerpoint/2010/main" val="321843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83633-26CA-4EE3-A5AF-CD25BCB2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772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C6A28-8A4A-4A75-A40E-68C34FD46B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432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3295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342145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896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1590315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1565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338199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265212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3921816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554480" y="2530764"/>
            <a:ext cx="3996575" cy="2539999"/>
          </a:xfrm>
          <a:custGeom>
            <a:avLst/>
            <a:gdLst>
              <a:gd name="connsiteX0" fmla="*/ 0 w 4047628"/>
              <a:gd name="connsiteY0" fmla="*/ 0 h 2800323"/>
              <a:gd name="connsiteX1" fmla="*/ 4047628 w 4047628"/>
              <a:gd name="connsiteY1" fmla="*/ 0 h 2800323"/>
              <a:gd name="connsiteX2" fmla="*/ 4047628 w 4047628"/>
              <a:gd name="connsiteY2" fmla="*/ 2800323 h 2800323"/>
              <a:gd name="connsiteX3" fmla="*/ 0 w 4047628"/>
              <a:gd name="connsiteY3" fmla="*/ 2800323 h 2800323"/>
            </a:gdLst>
            <a:ahLst/>
            <a:cxnLst>
              <a:cxn ang="0">
                <a:pos x="connsiteX0" y="connsiteY0"/>
              </a:cxn>
              <a:cxn ang="0">
                <a:pos x="connsiteX1" y="connsiteY1"/>
              </a:cxn>
              <a:cxn ang="0">
                <a:pos x="connsiteX2" y="connsiteY2"/>
              </a:cxn>
              <a:cxn ang="0">
                <a:pos x="connsiteX3" y="connsiteY3"/>
              </a:cxn>
            </a:cxnLst>
            <a:rect l="l" t="t" r="r" b="b"/>
            <a:pathLst>
              <a:path w="4047628" h="2800323">
                <a:moveTo>
                  <a:pt x="0" y="0"/>
                </a:moveTo>
                <a:lnTo>
                  <a:pt x="4047628" y="0"/>
                </a:lnTo>
                <a:lnTo>
                  <a:pt x="4047628" y="2800323"/>
                </a:lnTo>
                <a:lnTo>
                  <a:pt x="0" y="28003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9539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399EC353-3054-4CE3-B368-444D9E2D0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3" name="Subtitle 2">
            <a:extLst>
              <a:ext uri="{FF2B5EF4-FFF2-40B4-BE49-F238E27FC236}">
                <a16:creationId xmlns="" xmlns:a16="http://schemas.microsoft.com/office/drawing/2014/main" id="{1FE36E6A-3DEA-4646-85F4-53FCB664D225}"/>
              </a:ext>
            </a:extLst>
          </p:cNvPr>
          <p:cNvSpPr>
            <a:spLocks noGrp="1"/>
          </p:cNvSpPr>
          <p:nvPr>
            <p:ph type="subTitle" idx="1" hasCustomPrompt="1"/>
          </p:nvPr>
        </p:nvSpPr>
        <p:spPr>
          <a:xfrm>
            <a:off x="1524000" y="4133351"/>
            <a:ext cx="9144000" cy="503237"/>
          </a:xfrm>
        </p:spPr>
        <p:txBody>
          <a:bodyPr>
            <a:normAutofit/>
          </a:bodyPr>
          <a:lstStyle>
            <a:lvl1pPr marL="0" indent="0" algn="ctr">
              <a:buNone/>
              <a:defRPr sz="2000">
                <a:solidFill>
                  <a:schemeClr val="bg1"/>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14" name="Picture 13" descr="Text&#10;&#10;Description automatically generated">
            <a:extLst>
              <a:ext uri="{FF2B5EF4-FFF2-40B4-BE49-F238E27FC236}">
                <a16:creationId xmlns="" xmlns:a16="http://schemas.microsoft.com/office/drawing/2014/main" id="{B69FFE87-CE04-4F6C-B9C3-418D43F4B6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542" y="325186"/>
            <a:ext cx="1554480" cy="510440"/>
          </a:xfrm>
          <a:prstGeom prst="rect">
            <a:avLst/>
          </a:prstGeom>
        </p:spPr>
      </p:pic>
      <p:sp>
        <p:nvSpPr>
          <p:cNvPr id="36" name="Title 35">
            <a:extLst>
              <a:ext uri="{FF2B5EF4-FFF2-40B4-BE49-F238E27FC236}">
                <a16:creationId xmlns="" xmlns:a16="http://schemas.microsoft.com/office/drawing/2014/main" id="{45233C6B-46D2-4609-845C-634BE468BCD7}"/>
              </a:ext>
            </a:extLst>
          </p:cNvPr>
          <p:cNvSpPr>
            <a:spLocks noGrp="1"/>
          </p:cNvSpPr>
          <p:nvPr>
            <p:ph type="title" hasCustomPrompt="1"/>
          </p:nvPr>
        </p:nvSpPr>
        <p:spPr>
          <a:xfrm>
            <a:off x="942975" y="2546598"/>
            <a:ext cx="10515600" cy="1325563"/>
          </a:xfrm>
        </p:spPr>
        <p:txBody>
          <a:bodyPr/>
          <a:lstStyle>
            <a:lvl1pPr algn="ctr">
              <a:defRPr b="1">
                <a:solidFill>
                  <a:schemeClr val="bg1"/>
                </a:solidFill>
                <a:latin typeface="Montserrat" panose="00000500000000000000" pitchFamily="50" charset="0"/>
              </a:defRPr>
            </a:lvl1pPr>
          </a:lstStyle>
          <a:p>
            <a:r>
              <a:rPr lang="en-US" dirty="0"/>
              <a:t>Headline on two lines in Montserrat (Both) 44pt.</a:t>
            </a:r>
          </a:p>
        </p:txBody>
      </p:sp>
    </p:spTree>
    <p:extLst>
      <p:ext uri="{BB962C8B-B14F-4D97-AF65-F5344CB8AC3E}">
        <p14:creationId xmlns:p14="http://schemas.microsoft.com/office/powerpoint/2010/main" val="181125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243127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273EA-C7AC-43C9-BA37-D11F527CAD1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289752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A273EA-C7AC-43C9-BA37-D11F527CAD1F}"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326831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A273EA-C7AC-43C9-BA37-D11F527CAD1F}"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100510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A273EA-C7AC-43C9-BA37-D11F527CAD1F}"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60310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273EA-C7AC-43C9-BA37-D11F527CAD1F}"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50426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A273EA-C7AC-43C9-BA37-D11F527CAD1F}"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38963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A273EA-C7AC-43C9-BA37-D11F527CAD1F}"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E5E9D-554E-4817-8AE0-A91B44133F84}" type="slidenum">
              <a:rPr lang="en-US" smtClean="0"/>
              <a:t>‹#›</a:t>
            </a:fld>
            <a:endParaRPr lang="en-US"/>
          </a:p>
        </p:txBody>
      </p:sp>
    </p:spTree>
    <p:extLst>
      <p:ext uri="{BB962C8B-B14F-4D97-AF65-F5344CB8AC3E}">
        <p14:creationId xmlns:p14="http://schemas.microsoft.com/office/powerpoint/2010/main" val="180940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A273EA-C7AC-43C9-BA37-D11F527CAD1F}" type="datetimeFigureOut">
              <a:rPr lang="en-US" smtClean="0"/>
              <a:t>9/5/2021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2E5E9D-554E-4817-8AE0-A91B44133F84}" type="slidenum">
              <a:rPr lang="en-US" smtClean="0"/>
              <a:t>‹#›</a:t>
            </a:fld>
            <a:endParaRPr lang="en-US"/>
          </a:p>
        </p:txBody>
      </p:sp>
    </p:spTree>
    <p:extLst>
      <p:ext uri="{BB962C8B-B14F-4D97-AF65-F5344CB8AC3E}">
        <p14:creationId xmlns:p14="http://schemas.microsoft.com/office/powerpoint/2010/main" val="152230039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6.sv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E601049-629E-43DC-B784-465364DED7AA}"/>
              </a:ext>
            </a:extLst>
          </p:cNvPr>
          <p:cNvSpPr/>
          <p:nvPr/>
        </p:nvSpPr>
        <p:spPr>
          <a:xfrm>
            <a:off x="0" y="0"/>
            <a:ext cx="12192000" cy="1413572"/>
          </a:xfrm>
          <a:prstGeom prst="rect">
            <a:avLst/>
          </a:prstGeom>
          <a:solidFill>
            <a:srgbClr val="DF7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14"/>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Effect>
                      <a14:colorTemperature colorTemp="59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2139501"/>
            <a:ext cx="6382916" cy="3597028"/>
          </a:xfrm>
          <a:prstGeom prst="rect">
            <a:avLst/>
          </a:prstGeom>
        </p:spPr>
      </p:pic>
      <p:grpSp>
        <p:nvGrpSpPr>
          <p:cNvPr id="34" name="组合 33"/>
          <p:cNvGrpSpPr/>
          <p:nvPr/>
        </p:nvGrpSpPr>
        <p:grpSpPr>
          <a:xfrm>
            <a:off x="7244889" y="2125418"/>
            <a:ext cx="4072399" cy="914381"/>
            <a:chOff x="1647464" y="1679756"/>
            <a:chExt cx="4072399" cy="914381"/>
          </a:xfrm>
        </p:grpSpPr>
        <p:sp>
          <p:nvSpPr>
            <p:cNvPr id="35" name="矩形 34"/>
            <p:cNvSpPr/>
            <p:nvPr/>
          </p:nvSpPr>
          <p:spPr>
            <a:xfrm>
              <a:off x="1647464" y="2032380"/>
              <a:ext cx="4072399" cy="56175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en-US" altLang="zh-CN" sz="2800" b="1" dirty="0" smtClean="0">
                  <a:solidFill>
                    <a:srgbClr val="FF0000"/>
                  </a:solidFill>
                  <a:latin typeface="Cambria" panose="02040503050406030204" pitchFamily="18" charset="0"/>
                  <a:ea typeface="微软雅黑"/>
                </a:rPr>
                <a:t>NGÔ HOÀNG VŨ</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微软雅黑"/>
              </a:endParaRPr>
            </a:p>
          </p:txBody>
        </p:sp>
        <p:sp>
          <p:nvSpPr>
            <p:cNvPr id="36" name="矩形 35"/>
            <p:cNvSpPr/>
            <p:nvPr/>
          </p:nvSpPr>
          <p:spPr>
            <a:xfrm>
              <a:off x="1647465" y="1679756"/>
              <a:ext cx="2241974" cy="494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0" i="1"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HỌ VÀ TÊN</a:t>
              </a:r>
              <a:endParaRPr kumimoji="0" lang="zh-CN" altLang="en-US" sz="2400" b="0" i="1"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微软雅黑"/>
              </a:endParaRPr>
            </a:p>
          </p:txBody>
        </p:sp>
      </p:grpSp>
      <p:grpSp>
        <p:nvGrpSpPr>
          <p:cNvPr id="37" name="组合 36"/>
          <p:cNvGrpSpPr/>
          <p:nvPr/>
        </p:nvGrpSpPr>
        <p:grpSpPr>
          <a:xfrm>
            <a:off x="7244889" y="3304513"/>
            <a:ext cx="4811123" cy="888155"/>
            <a:chOff x="1647464" y="1679756"/>
            <a:chExt cx="4811123" cy="888155"/>
          </a:xfrm>
        </p:grpSpPr>
        <p:sp>
          <p:nvSpPr>
            <p:cNvPr id="38" name="矩形 37"/>
            <p:cNvSpPr/>
            <p:nvPr/>
          </p:nvSpPr>
          <p:spPr>
            <a:xfrm>
              <a:off x="1647464" y="2032380"/>
              <a:ext cx="4811123" cy="535531"/>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rgbClr val="FF0000"/>
                  </a:solidFill>
                  <a:effectLst/>
                  <a:uLnTx/>
                  <a:uFillTx/>
                  <a:latin typeface="Cambria" panose="02040503050406030204" pitchFamily="18" charset="0"/>
                  <a:ea typeface="微软雅黑"/>
                </a:rPr>
                <a:t>salem03790@gmail.com</a:t>
              </a:r>
              <a:endParaRPr kumimoji="0" lang="zh-CN" altLang="en-US" sz="2400" b="1" i="0" u="none" strike="noStrike" kern="1200" cap="none" spc="0" normalizeH="0" baseline="0" noProof="0" dirty="0">
                <a:ln>
                  <a:noFill/>
                </a:ln>
                <a:solidFill>
                  <a:srgbClr val="FF0000"/>
                </a:solidFill>
                <a:effectLst/>
                <a:uLnTx/>
                <a:uFillTx/>
                <a:latin typeface="Cambria" panose="02040503050406030204" pitchFamily="18" charset="0"/>
                <a:ea typeface="微软雅黑"/>
              </a:endParaRPr>
            </a:p>
          </p:txBody>
        </p:sp>
        <p:sp>
          <p:nvSpPr>
            <p:cNvPr id="39" name="矩形 38"/>
            <p:cNvSpPr/>
            <p:nvPr/>
          </p:nvSpPr>
          <p:spPr>
            <a:xfrm>
              <a:off x="1647465" y="1679756"/>
              <a:ext cx="2241974" cy="494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0" i="1"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EMAIL</a:t>
              </a:r>
              <a:endParaRPr kumimoji="0" lang="zh-CN" altLang="en-US" sz="2400" b="0" i="1"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微软雅黑"/>
              </a:endParaRPr>
            </a:p>
          </p:txBody>
        </p:sp>
      </p:grpSp>
      <p:grpSp>
        <p:nvGrpSpPr>
          <p:cNvPr id="40" name="组合 39"/>
          <p:cNvGrpSpPr/>
          <p:nvPr/>
        </p:nvGrpSpPr>
        <p:grpSpPr>
          <a:xfrm>
            <a:off x="7244889" y="4483607"/>
            <a:ext cx="4072399" cy="978729"/>
            <a:chOff x="1647464" y="1679756"/>
            <a:chExt cx="4072399" cy="978729"/>
          </a:xfrm>
        </p:grpSpPr>
        <p:sp>
          <p:nvSpPr>
            <p:cNvPr id="41" name="矩形 40"/>
            <p:cNvSpPr/>
            <p:nvPr/>
          </p:nvSpPr>
          <p:spPr>
            <a:xfrm>
              <a:off x="1647464" y="2078820"/>
              <a:ext cx="4072399" cy="56175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FFB740"/>
                </a:solidFill>
                <a:effectLst/>
                <a:uLnTx/>
                <a:uFillTx/>
                <a:latin typeface="Cambria" panose="02040503050406030204" pitchFamily="18" charset="0"/>
                <a:ea typeface="微软雅黑"/>
              </a:endParaRPr>
            </a:p>
          </p:txBody>
        </p:sp>
        <p:sp>
          <p:nvSpPr>
            <p:cNvPr id="42" name="矩形 41"/>
            <p:cNvSpPr/>
            <p:nvPr/>
          </p:nvSpPr>
          <p:spPr>
            <a:xfrm>
              <a:off x="1647465" y="1679756"/>
              <a:ext cx="2241974" cy="978729"/>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400" b="0" i="1" u="none" strike="noStrike" kern="1200" cap="none" spc="0" normalizeH="0" baseline="0" noProof="0" dirty="0" smtClean="0">
                  <a:ln>
                    <a:noFill/>
                  </a:ln>
                  <a:solidFill>
                    <a:prstClr val="black">
                      <a:lumMod val="75000"/>
                      <a:lumOff val="25000"/>
                    </a:prstClr>
                  </a:solidFill>
                  <a:effectLst/>
                  <a:uLnTx/>
                  <a:uFillTx/>
                  <a:latin typeface="Cambria" panose="02040503050406030204" pitchFamily="18" charset="0"/>
                  <a:ea typeface="Cambria" panose="02040503050406030204" pitchFamily="18" charset="0"/>
                </a:rPr>
                <a:t>PHONE/ZALO</a:t>
              </a:r>
            </a:p>
            <a:p>
              <a:pPr marL="0" marR="0" lvl="0" indent="0" algn="just" defTabSz="914400" rtl="0" eaLnBrk="1" fontAlgn="auto" latinLnBrk="0" hangingPunct="1">
                <a:lnSpc>
                  <a:spcPct val="120000"/>
                </a:lnSpc>
                <a:spcBef>
                  <a:spcPts val="0"/>
                </a:spcBef>
                <a:spcAft>
                  <a:spcPts val="0"/>
                </a:spcAft>
                <a:buClrTx/>
                <a:buSzTx/>
                <a:buFontTx/>
                <a:buNone/>
                <a:tabLst/>
                <a:defRPr/>
              </a:pPr>
              <a:r>
                <a:rPr lang="en-US" altLang="zh-CN" sz="2400" b="1" i="1" dirty="0" smtClean="0">
                  <a:solidFill>
                    <a:srgbClr val="FF0000"/>
                  </a:solidFill>
                  <a:latin typeface="Cambria" panose="02040503050406030204" pitchFamily="18" charset="0"/>
                  <a:ea typeface="微软雅黑"/>
                </a:rPr>
                <a:t>0932464370</a:t>
              </a:r>
              <a:endParaRPr kumimoji="0" lang="zh-CN" altLang="en-US" sz="2400" b="1" i="1" u="none" strike="noStrike" kern="1200" cap="none" spc="0" normalizeH="0" baseline="0" noProof="0" dirty="0">
                <a:ln>
                  <a:noFill/>
                </a:ln>
                <a:solidFill>
                  <a:srgbClr val="FF0000"/>
                </a:solidFill>
                <a:effectLst/>
                <a:uLnTx/>
                <a:uFillTx/>
                <a:latin typeface="Cambria" panose="02040503050406030204" pitchFamily="18" charset="0"/>
                <a:ea typeface="微软雅黑"/>
              </a:endParaRPr>
            </a:p>
          </p:txBody>
        </p:sp>
      </p:grpSp>
      <p:sp>
        <p:nvSpPr>
          <p:cNvPr id="29" name="文本框 28"/>
          <p:cNvSpPr txBox="1"/>
          <p:nvPr/>
        </p:nvSpPr>
        <p:spPr>
          <a:xfrm>
            <a:off x="2868031" y="368611"/>
            <a:ext cx="650838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THÔNG TIN GIÁO VIÊN</a:t>
            </a:r>
            <a:endParaRPr kumimoji="0" lang="zh-CN" altLang="en-US" sz="4800" b="1" i="0" u="none" strike="noStrike" kern="1200" cap="none" spc="0" normalizeH="0" baseline="0" noProof="0" dirty="0">
              <a:ln>
                <a:noFill/>
              </a:ln>
              <a:solidFill>
                <a:schemeClr val="bg1"/>
              </a:solidFill>
              <a:effectLst/>
              <a:uLnTx/>
              <a:uFillTx/>
              <a:latin typeface="Cambria" panose="02040503050406030204" pitchFamily="18" charset="0"/>
              <a:ea typeface="微软雅黑"/>
            </a:endParaRPr>
          </a:p>
        </p:txBody>
      </p:sp>
      <p:pic>
        <p:nvPicPr>
          <p:cNvPr id="3" name="Graphic 2" descr="Employee badge outline">
            <a:extLst>
              <a:ext uri="{FF2B5EF4-FFF2-40B4-BE49-F238E27FC236}">
                <a16:creationId xmlns="" xmlns:a16="http://schemas.microsoft.com/office/drawing/2014/main" id="{09504380-9543-4EF2-9136-5F10E31CBD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122223" y="2033064"/>
            <a:ext cx="914400" cy="914400"/>
          </a:xfrm>
          <a:prstGeom prst="rect">
            <a:avLst/>
          </a:prstGeom>
        </p:spPr>
      </p:pic>
      <p:pic>
        <p:nvPicPr>
          <p:cNvPr id="5" name="Graphic 4" descr="Smart Phone with solid fill">
            <a:extLst>
              <a:ext uri="{FF2B5EF4-FFF2-40B4-BE49-F238E27FC236}">
                <a16:creationId xmlns="" xmlns:a16="http://schemas.microsoft.com/office/drawing/2014/main" id="{38469A84-0813-40F8-B340-AF1245748DD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122223" y="4457229"/>
            <a:ext cx="914400" cy="914400"/>
          </a:xfrm>
          <a:prstGeom prst="rect">
            <a:avLst/>
          </a:prstGeom>
        </p:spPr>
      </p:pic>
      <p:pic>
        <p:nvPicPr>
          <p:cNvPr id="7" name="Graphic 6" descr="Email outline">
            <a:extLst>
              <a:ext uri="{FF2B5EF4-FFF2-40B4-BE49-F238E27FC236}">
                <a16:creationId xmlns="" xmlns:a16="http://schemas.microsoft.com/office/drawing/2014/main" id="{4498C876-2F77-4BE9-9D5D-DD455737237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6122223" y="3342000"/>
            <a:ext cx="914400" cy="91440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82" y="0"/>
            <a:ext cx="1432058" cy="1467929"/>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10615" y="2620105"/>
            <a:ext cx="3863138" cy="2352866"/>
          </a:xfrm>
          <a:prstGeom prst="rect">
            <a:avLst/>
          </a:prstGeom>
        </p:spPr>
      </p:pic>
    </p:spTree>
    <p:extLst>
      <p:ext uri="{BB962C8B-B14F-4D97-AF65-F5344CB8AC3E}">
        <p14:creationId xmlns:p14="http://schemas.microsoft.com/office/powerpoint/2010/main" val="3216487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 xmlns:a16="http://schemas.microsoft.com/office/drawing/2014/main" id="{49465676-F15D-490C-B803-43FB75506F17}"/>
              </a:ext>
            </a:extLst>
          </p:cNvPr>
          <p:cNvSpPr/>
          <p:nvPr/>
        </p:nvSpPr>
        <p:spPr>
          <a:xfrm>
            <a:off x="-775" y="0"/>
            <a:ext cx="6864086" cy="6857999"/>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p:cNvSpPr/>
          <p:nvPr/>
        </p:nvSpPr>
        <p:spPr>
          <a:xfrm>
            <a:off x="1514212" y="778191"/>
            <a:ext cx="4463762"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Vào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đúng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quy</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định</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2" name="矩形 31"/>
          <p:cNvSpPr/>
          <p:nvPr/>
        </p:nvSpPr>
        <p:spPr>
          <a:xfrm>
            <a:off x="1514212" y="1667165"/>
            <a:ext cx="5353516" cy="954107"/>
          </a:xfrm>
          <a:prstGeom prst="rect">
            <a:avLst/>
          </a:prstGeom>
        </p:spPr>
        <p:txBody>
          <a:bodyPr wrap="square">
            <a:spAutoFit/>
          </a:bodyPr>
          <a:lstStyle/>
          <a:p>
            <a:r>
              <a:rPr lang="en-US" sz="2800" dirty="0" err="1" smtClean="0">
                <a:solidFill>
                  <a:srgbClr val="002060"/>
                </a:solidFill>
                <a:latin typeface="Cambria" panose="02040503050406030204" pitchFamily="18" charset="0"/>
                <a:ea typeface="Cambria" panose="02040503050406030204" pitchFamily="18" charset="0"/>
                <a:cs typeface="Arial" pitchFamily="34" charset="0"/>
              </a:rPr>
              <a:t>Trang</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phục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gọn</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gàng</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nghiêm</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túc</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phù</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hợp</a:t>
            </a:r>
            <a:r>
              <a:rPr lang="en-US" sz="2800" dirty="0" smtClean="0">
                <a:solidFill>
                  <a:srgbClr val="002060"/>
                </a:solidFill>
                <a:latin typeface="Cambria" panose="02040503050406030204" pitchFamily="18" charset="0"/>
                <a:ea typeface="Cambria" panose="02040503050406030204" pitchFamily="18" charset="0"/>
                <a:cs typeface="Arial" pitchFamily="34" charset="0"/>
              </a:rPr>
              <a:t>.</a:t>
            </a:r>
            <a:endParaRPr lang="en-US" sz="2800" dirty="0">
              <a:solidFill>
                <a:srgbClr val="002060"/>
              </a:solidFill>
              <a:latin typeface="Cambria" panose="02040503050406030204" pitchFamily="18" charset="0"/>
              <a:ea typeface="Cambria" panose="02040503050406030204" pitchFamily="18" charset="0"/>
              <a:cs typeface="Arial" pitchFamily="34" charset="0"/>
            </a:endParaRPr>
          </a:p>
        </p:txBody>
      </p:sp>
      <p:sp>
        <p:nvSpPr>
          <p:cNvPr id="35" name="矩形 34"/>
          <p:cNvSpPr/>
          <p:nvPr/>
        </p:nvSpPr>
        <p:spPr>
          <a:xfrm>
            <a:off x="1527572" y="2913218"/>
            <a:ext cx="5335739" cy="1384995"/>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Bật</a:t>
            </a:r>
            <a:r>
              <a:rPr lang="en-US" sz="2800" dirty="0">
                <a:solidFill>
                  <a:srgbClr val="002060"/>
                </a:solidFill>
                <a:latin typeface="Cambria" panose="02040503050406030204" pitchFamily="18" charset="0"/>
                <a:ea typeface="Cambria" panose="02040503050406030204" pitchFamily="18" charset="0"/>
                <a:cs typeface="Arial" pitchFamily="34" charset="0"/>
              </a:rPr>
              <a:t> cam, </a:t>
            </a:r>
            <a:r>
              <a:rPr lang="en-US" sz="2800" dirty="0" err="1">
                <a:solidFill>
                  <a:srgbClr val="002060"/>
                </a:solidFill>
                <a:latin typeface="Cambria" panose="02040503050406030204" pitchFamily="18" charset="0"/>
                <a:ea typeface="Cambria" panose="02040503050406030204" pitchFamily="18" charset="0"/>
                <a:cs typeface="Arial" pitchFamily="34" charset="0"/>
              </a:rPr>
              <a:t>không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đổi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nói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smtClean="0">
                <a:solidFill>
                  <a:srgbClr val="002060"/>
                </a:solidFill>
                <a:latin typeface="Cambria" panose="02040503050406030204" pitchFamily="18" charset="0"/>
                <a:ea typeface="Cambria" panose="02040503050406030204" pitchFamily="18" charset="0"/>
                <a:cs typeface="Arial" pitchFamily="34" charset="0"/>
              </a:rPr>
              <a:t>chuyện</a:t>
            </a:r>
            <a:r>
              <a:rPr lang="en-US" sz="2800" dirty="0" smtClean="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và</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làm</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riêng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trong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grpSp>
        <p:nvGrpSpPr>
          <p:cNvPr id="55" name="组合 54"/>
          <p:cNvGrpSpPr/>
          <p:nvPr/>
        </p:nvGrpSpPr>
        <p:grpSpPr>
          <a:xfrm>
            <a:off x="6916538" y="242158"/>
            <a:ext cx="5603270" cy="1281527"/>
            <a:chOff x="3320581" y="199253"/>
            <a:chExt cx="5603270" cy="1281527"/>
          </a:xfrm>
        </p:grpSpPr>
        <p:sp>
          <p:nvSpPr>
            <p:cNvPr id="56" name="文本框 55"/>
            <p:cNvSpPr txBox="1"/>
            <p:nvPr/>
          </p:nvSpPr>
          <p:spPr>
            <a:xfrm>
              <a:off x="3406755" y="199253"/>
              <a:ext cx="467294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Cambria" panose="02040503050406030204" pitchFamily="18" charset="0"/>
                  <a:ea typeface="Cambria" panose="02040503050406030204" pitchFamily="18" charset="0"/>
                </a:rPr>
                <a:t>YÊU CẦU BỘ MÔN</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sp>
          <p:nvSpPr>
            <p:cNvPr id="57" name="文本框 56"/>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grpSp>
      <p:grpSp>
        <p:nvGrpSpPr>
          <p:cNvPr id="72" name="Group 71">
            <a:extLst>
              <a:ext uri="{FF2B5EF4-FFF2-40B4-BE49-F238E27FC236}">
                <a16:creationId xmlns="" xmlns:a16="http://schemas.microsoft.com/office/drawing/2014/main" id="{D0FF9DF8-1AE1-4D85-BD31-82128FE3C136}"/>
              </a:ext>
            </a:extLst>
          </p:cNvPr>
          <p:cNvGrpSpPr/>
          <p:nvPr/>
        </p:nvGrpSpPr>
        <p:grpSpPr>
          <a:xfrm>
            <a:off x="7537504" y="1571420"/>
            <a:ext cx="4361335" cy="4603114"/>
            <a:chOff x="1022949" y="1640883"/>
            <a:chExt cx="4361335" cy="4603114"/>
          </a:xfrm>
        </p:grpSpPr>
        <p:grpSp>
          <p:nvGrpSpPr>
            <p:cNvPr id="7" name="Group 58"/>
            <p:cNvGrpSpPr>
              <a:grpSpLocks/>
            </p:cNvGrpSpPr>
            <p:nvPr/>
          </p:nvGrpSpPr>
          <p:grpSpPr bwMode="auto">
            <a:xfrm>
              <a:off x="1064797" y="5397768"/>
              <a:ext cx="4314839" cy="809032"/>
              <a:chOff x="0" y="0"/>
              <a:chExt cx="928" cy="174"/>
            </a:xfrm>
          </p:grpSpPr>
          <p:sp>
            <p:nvSpPr>
              <p:cNvPr id="21" name="Line 55"/>
              <p:cNvSpPr>
                <a:spLocks noChangeShapeType="1"/>
              </p:cNvSpPr>
              <p:nvPr/>
            </p:nvSpPr>
            <p:spPr bwMode="auto">
              <a:xfrm rot="10800000" flipH="1">
                <a:off x="912" y="0"/>
                <a:ext cx="16" cy="2"/>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2"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3" name="Line 57"/>
              <p:cNvSpPr>
                <a:spLocks noChangeShapeType="1"/>
              </p:cNvSpPr>
              <p:nvPr/>
            </p:nvSpPr>
            <p:spPr bwMode="auto">
              <a:xfrm rot="10800000" flipH="1">
                <a:off x="0" y="171"/>
                <a:ext cx="15" cy="3"/>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8" name="Group 62"/>
            <p:cNvGrpSpPr>
              <a:grpSpLocks/>
            </p:cNvGrpSpPr>
            <p:nvPr/>
          </p:nvGrpSpPr>
          <p:grpSpPr bwMode="auto">
            <a:xfrm>
              <a:off x="1069445" y="1640883"/>
              <a:ext cx="2152771" cy="4565917"/>
              <a:chOff x="0" y="0"/>
              <a:chExt cx="463" cy="982"/>
            </a:xfrm>
          </p:grpSpPr>
          <p:sp>
            <p:nvSpPr>
              <p:cNvPr id="18" name="Line 59"/>
              <p:cNvSpPr>
                <a:spLocks noChangeShapeType="1"/>
              </p:cNvSpPr>
              <p:nvPr/>
            </p:nvSpPr>
            <p:spPr bwMode="auto">
              <a:xfrm rot="10800000" flipH="1">
                <a:off x="456" y="0"/>
                <a:ext cx="7" cy="14"/>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9"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0" name="Line 61"/>
              <p:cNvSpPr>
                <a:spLocks noChangeShapeType="1"/>
              </p:cNvSpPr>
              <p:nvPr/>
            </p:nvSpPr>
            <p:spPr bwMode="auto">
              <a:xfrm rot="10800000" flipH="1">
                <a:off x="0" y="967"/>
                <a:ext cx="6" cy="15"/>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9" name="Group 66"/>
            <p:cNvGrpSpPr>
              <a:grpSpLocks/>
            </p:cNvGrpSpPr>
            <p:nvPr/>
          </p:nvGrpSpPr>
          <p:grpSpPr bwMode="auto">
            <a:xfrm>
              <a:off x="1069445" y="4542240"/>
              <a:ext cx="2138821" cy="1664560"/>
              <a:chOff x="0" y="0"/>
              <a:chExt cx="460" cy="358"/>
            </a:xfrm>
          </p:grpSpPr>
          <p:sp>
            <p:nvSpPr>
              <p:cNvPr id="15" name="Line 63"/>
              <p:cNvSpPr>
                <a:spLocks noChangeShapeType="1"/>
              </p:cNvSpPr>
              <p:nvPr/>
            </p:nvSpPr>
            <p:spPr bwMode="auto">
              <a:xfrm rot="10800000" flipH="1">
                <a:off x="448" y="0"/>
                <a:ext cx="12" cy="9"/>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6" name="Line 64"/>
              <p:cNvSpPr>
                <a:spLocks noChangeShapeType="1"/>
              </p:cNvSpPr>
              <p:nvPr/>
            </p:nvSpPr>
            <p:spPr bwMode="auto">
              <a:xfrm rot="10800000" flipH="1">
                <a:off x="25" y="29"/>
                <a:ext cx="397" cy="309"/>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7" name="Line 65"/>
              <p:cNvSpPr>
                <a:spLocks noChangeShapeType="1"/>
              </p:cNvSpPr>
              <p:nvPr/>
            </p:nvSpPr>
            <p:spPr bwMode="auto">
              <a:xfrm rot="10800000" flipH="1">
                <a:off x="0" y="348"/>
                <a:ext cx="12" cy="10"/>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sp>
          <p:nvSpPr>
            <p:cNvPr id="10" name="AutoShape 67"/>
            <p:cNvSpPr>
              <a:spLocks/>
            </p:cNvSpPr>
            <p:nvPr/>
          </p:nvSpPr>
          <p:spPr bwMode="auto">
            <a:xfrm>
              <a:off x="3217565" y="1654830"/>
              <a:ext cx="2166719" cy="3752237"/>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1" name="AutoShape 68"/>
            <p:cNvSpPr>
              <a:spLocks/>
            </p:cNvSpPr>
            <p:nvPr/>
          </p:nvSpPr>
          <p:spPr bwMode="auto">
            <a:xfrm>
              <a:off x="2845596" y="2398768"/>
              <a:ext cx="1804049" cy="3124538"/>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2" name="AutoShape 69"/>
            <p:cNvSpPr>
              <a:spLocks/>
            </p:cNvSpPr>
            <p:nvPr/>
          </p:nvSpPr>
          <p:spPr bwMode="auto">
            <a:xfrm>
              <a:off x="2510824" y="3179902"/>
              <a:ext cx="1446030" cy="2501490"/>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3" name="AutoShape 70"/>
            <p:cNvSpPr>
              <a:spLocks/>
            </p:cNvSpPr>
            <p:nvPr/>
          </p:nvSpPr>
          <p:spPr bwMode="auto">
            <a:xfrm>
              <a:off x="2138856" y="3923840"/>
              <a:ext cx="1083361" cy="187379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4" name="AutoShape 71"/>
            <p:cNvSpPr>
              <a:spLocks/>
            </p:cNvSpPr>
            <p:nvPr/>
          </p:nvSpPr>
          <p:spPr bwMode="auto">
            <a:xfrm>
              <a:off x="1022949" y="6155653"/>
              <a:ext cx="88344" cy="88344"/>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39" name="文本框 38"/>
            <p:cNvSpPr txBox="1"/>
            <p:nvPr/>
          </p:nvSpPr>
          <p:spPr>
            <a:xfrm>
              <a:off x="4221566" y="3072960"/>
              <a:ext cx="5309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05</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0" name="文本框 39"/>
            <p:cNvSpPr txBox="1"/>
            <p:nvPr/>
          </p:nvSpPr>
          <p:spPr>
            <a:xfrm>
              <a:off x="3598310" y="3594759"/>
              <a:ext cx="51969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04</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1" name="文本框 40"/>
            <p:cNvSpPr txBox="1"/>
            <p:nvPr/>
          </p:nvSpPr>
          <p:spPr>
            <a:xfrm>
              <a:off x="2961431" y="4116558"/>
              <a:ext cx="53572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03</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2" name="文本框 41"/>
            <p:cNvSpPr txBox="1"/>
            <p:nvPr/>
          </p:nvSpPr>
          <p:spPr>
            <a:xfrm>
              <a:off x="2338976" y="4638357"/>
              <a:ext cx="52290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02</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58" name="AutoShape 70">
              <a:extLst>
                <a:ext uri="{FF2B5EF4-FFF2-40B4-BE49-F238E27FC236}">
                  <a16:creationId xmlns="" xmlns:a16="http://schemas.microsoft.com/office/drawing/2014/main" id="{2C54C301-1496-4519-AD97-BF26C2893DDE}"/>
                </a:ext>
              </a:extLst>
            </p:cNvPr>
            <p:cNvSpPr>
              <a:spLocks/>
            </p:cNvSpPr>
            <p:nvPr/>
          </p:nvSpPr>
          <p:spPr bwMode="auto">
            <a:xfrm>
              <a:off x="1771254" y="4677079"/>
              <a:ext cx="823203" cy="127167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rgbClr val="FFB80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B80D"/>
                </a:solidFill>
                <a:effectLst/>
                <a:uLnTx/>
                <a:uFillTx/>
                <a:latin typeface="Roboto condensed"/>
                <a:ea typeface="微软雅黑"/>
                <a:cs typeface="Roboto condensed"/>
              </a:endParaRPr>
            </a:p>
          </p:txBody>
        </p:sp>
        <p:sp>
          <p:nvSpPr>
            <p:cNvPr id="59" name="文本框 41">
              <a:extLst>
                <a:ext uri="{FF2B5EF4-FFF2-40B4-BE49-F238E27FC236}">
                  <a16:creationId xmlns="" xmlns:a16="http://schemas.microsoft.com/office/drawing/2014/main" id="{F8D03F51-7BE9-4827-A957-2DF5D16D1F56}"/>
                </a:ext>
              </a:extLst>
            </p:cNvPr>
            <p:cNvSpPr txBox="1"/>
            <p:nvPr/>
          </p:nvSpPr>
          <p:spPr>
            <a:xfrm>
              <a:off x="1811912" y="5093292"/>
              <a:ext cx="44595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01</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grpSp>
      <p:sp>
        <p:nvSpPr>
          <p:cNvPr id="62" name="矩形 37">
            <a:extLst>
              <a:ext uri="{FF2B5EF4-FFF2-40B4-BE49-F238E27FC236}">
                <a16:creationId xmlns="" xmlns:a16="http://schemas.microsoft.com/office/drawing/2014/main" id="{BE5555AE-F162-428C-8BB7-AD40B3C3514D}"/>
              </a:ext>
            </a:extLst>
          </p:cNvPr>
          <p:cNvSpPr/>
          <p:nvPr/>
        </p:nvSpPr>
        <p:spPr>
          <a:xfrm>
            <a:off x="1509995" y="5215447"/>
            <a:ext cx="5357733"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Hoàn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bài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tập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gửi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GV.</a:t>
            </a:r>
          </a:p>
        </p:txBody>
      </p:sp>
      <p:sp>
        <p:nvSpPr>
          <p:cNvPr id="66" name="矩形 37">
            <a:extLst>
              <a:ext uri="{FF2B5EF4-FFF2-40B4-BE49-F238E27FC236}">
                <a16:creationId xmlns="" xmlns:a16="http://schemas.microsoft.com/office/drawing/2014/main" id="{38D7E356-0BA1-40FF-B431-A282C129185E}"/>
              </a:ext>
            </a:extLst>
          </p:cNvPr>
          <p:cNvSpPr/>
          <p:nvPr/>
        </p:nvSpPr>
        <p:spPr>
          <a:xfrm>
            <a:off x="1527572" y="4244133"/>
            <a:ext cx="5974978"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Có</a:t>
            </a:r>
            <a:r>
              <a:rPr lang="en-US" sz="2800" dirty="0">
                <a:solidFill>
                  <a:srgbClr val="002060"/>
                </a:solidFill>
                <a:latin typeface="Cambria" panose="02040503050406030204" pitchFamily="18" charset="0"/>
                <a:ea typeface="Cambria" panose="02040503050406030204" pitchFamily="18" charset="0"/>
                <a:cs typeface="Arial" pitchFamily="34" charset="0"/>
              </a:rPr>
              <a:t> ý </a:t>
            </a:r>
            <a:r>
              <a:rPr lang="en-US" sz="2800" dirty="0" err="1">
                <a:solidFill>
                  <a:srgbClr val="002060"/>
                </a:solidFill>
                <a:latin typeface="Cambria" panose="02040503050406030204" pitchFamily="18" charset="0"/>
                <a:ea typeface="Cambria" panose="02040503050406030204" pitchFamily="18" charset="0"/>
                <a:cs typeface="Arial" pitchFamily="34" charset="0"/>
              </a:rPr>
              <a:t>kiến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xin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phép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phát</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biểu</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pic>
        <p:nvPicPr>
          <p:cNvPr id="3" name="Graphic 2" descr="Tennis with solid fill">
            <a:extLst>
              <a:ext uri="{FF2B5EF4-FFF2-40B4-BE49-F238E27FC236}">
                <a16:creationId xmlns="" xmlns:a16="http://schemas.microsoft.com/office/drawing/2014/main" id="{E0E7D605-ADB0-4482-9E5B-83719CE3BA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7429" y="1937639"/>
            <a:ext cx="786448" cy="786448"/>
          </a:xfrm>
          <a:prstGeom prst="rect">
            <a:avLst/>
          </a:prstGeom>
        </p:spPr>
      </p:pic>
      <p:pic>
        <p:nvPicPr>
          <p:cNvPr id="5" name="Graphic 4" descr="Soccer outline">
            <a:extLst>
              <a:ext uri="{FF2B5EF4-FFF2-40B4-BE49-F238E27FC236}">
                <a16:creationId xmlns="" xmlns:a16="http://schemas.microsoft.com/office/drawing/2014/main" id="{CA668EAC-AFA5-4C34-9234-6D9B154999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3453" y="4070011"/>
            <a:ext cx="914400" cy="914400"/>
          </a:xfrm>
          <a:prstGeom prst="rect">
            <a:avLst/>
          </a:prstGeom>
        </p:spPr>
      </p:pic>
      <p:pic>
        <p:nvPicPr>
          <p:cNvPr id="49" name="Graphic 48" descr="Swimming outline">
            <a:extLst>
              <a:ext uri="{FF2B5EF4-FFF2-40B4-BE49-F238E27FC236}">
                <a16:creationId xmlns="" xmlns:a16="http://schemas.microsoft.com/office/drawing/2014/main" id="{7A728CFF-635D-457B-A60B-3425FE4DA2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52068" y="5087600"/>
            <a:ext cx="914400" cy="914400"/>
          </a:xfrm>
          <a:prstGeom prst="rect">
            <a:avLst/>
          </a:prstGeom>
        </p:spPr>
      </p:pic>
      <p:pic>
        <p:nvPicPr>
          <p:cNvPr id="69" name="Graphic 68" descr="Badminton with solid fill">
            <a:extLst>
              <a:ext uri="{FF2B5EF4-FFF2-40B4-BE49-F238E27FC236}">
                <a16:creationId xmlns="" xmlns:a16="http://schemas.microsoft.com/office/drawing/2014/main" id="{FFCF6A0C-C1E0-452F-8CEA-D002619CF4B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03453" y="2968698"/>
            <a:ext cx="914400" cy="914400"/>
          </a:xfrm>
          <a:prstGeom prst="rect">
            <a:avLst/>
          </a:prstGeom>
        </p:spPr>
      </p:pic>
      <p:pic>
        <p:nvPicPr>
          <p:cNvPr id="71" name="Graphic 70" descr="Whistle outline">
            <a:extLst>
              <a:ext uri="{FF2B5EF4-FFF2-40B4-BE49-F238E27FC236}">
                <a16:creationId xmlns="" xmlns:a16="http://schemas.microsoft.com/office/drawing/2014/main" id="{1409CFD4-E310-4A6F-9019-9F3A9900E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14258" y="878630"/>
            <a:ext cx="692790" cy="692790"/>
          </a:xfrm>
          <a:prstGeom prst="rect">
            <a:avLst/>
          </a:prstGeom>
        </p:spPr>
      </p:pic>
      <p:sp>
        <p:nvSpPr>
          <p:cNvPr id="73" name="Rectangle 72">
            <a:extLst>
              <a:ext uri="{FF2B5EF4-FFF2-40B4-BE49-F238E27FC236}">
                <a16:creationId xmlns="" xmlns:a16="http://schemas.microsoft.com/office/drawing/2014/main" id="{1D180A31-0ED2-4D6B-9C29-7F4574E7BF92}"/>
              </a:ext>
            </a:extLst>
          </p:cNvPr>
          <p:cNvSpPr/>
          <p:nvPr/>
        </p:nvSpPr>
        <p:spPr>
          <a:xfrm>
            <a:off x="7296186" y="1001188"/>
            <a:ext cx="3975419" cy="11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E78E463D-0249-4ABE-A788-62C7431D41E9}"/>
              </a:ext>
            </a:extLst>
          </p:cNvPr>
          <p:cNvSpPr/>
          <p:nvPr/>
        </p:nvSpPr>
        <p:spPr>
          <a:xfrm rot="16200000">
            <a:off x="-2286339" y="3407762"/>
            <a:ext cx="4906293" cy="93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81240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414A464-9B4B-4C8F-8809-16C6B8182D44}"/>
              </a:ext>
            </a:extLst>
          </p:cNvPr>
          <p:cNvSpPr>
            <a:spLocks noGrp="1"/>
          </p:cNvSpPr>
          <p:nvPr>
            <p:ph type="title"/>
          </p:nvPr>
        </p:nvSpPr>
        <p:spPr>
          <a:xfrm>
            <a:off x="872196" y="2036808"/>
            <a:ext cx="10803988" cy="3590208"/>
          </a:xfrm>
        </p:spPr>
        <p:txBody>
          <a:bodyPr>
            <a:noAutofit/>
          </a:bodyPr>
          <a:lstStyle/>
          <a:p>
            <a:pPr algn="just">
              <a:lnSpc>
                <a:spcPct val="200000"/>
              </a:lnSpc>
            </a:pPr>
            <a:r>
              <a:rPr lang="en-US" sz="2800" dirty="0" smtClean="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en-US" sz="2800" dirty="0">
                <a:latin typeface="Cambria" panose="02040503050406030204" pitchFamily="18" charset="0"/>
                <a:ea typeface="Microsoft GothicNeo" panose="020B0503020000020004" pitchFamily="34" charset="-127"/>
                <a:cs typeface="Microsoft GothicNeo" panose="020B0503020000020004" pitchFamily="34" charset="-127"/>
              </a:rPr>
              <a:t>L</a:t>
            </a:r>
            <a:r>
              <a:rPr lang="vi-VN" sz="2800" dirty="0" smtClean="0">
                <a:latin typeface="Cambria" panose="02040503050406030204" pitchFamily="18" charset="0"/>
                <a:ea typeface="Microsoft GothicNeo" panose="020B0503020000020004" pitchFamily="34" charset="-127"/>
                <a:cs typeface="Microsoft GothicNeo" panose="020B0503020000020004" pitchFamily="34" charset="-127"/>
              </a:rPr>
              <a:t>à </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hoạt động thể chất nói chung cả trong nhà và ngoài trời với nhiều bộ môn, bài tập.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Mục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là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tăng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cường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kích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các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nhóm</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cả</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những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bộ</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phận</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quan bên trong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a:t>
            </a:r>
            <a:r>
              <a:rPr lang="en-US" sz="2800" dirty="0">
                <a:latin typeface="Microsoft GothicNeo" panose="020B0503020000020004" pitchFamily="34" charset="-127"/>
                <a:ea typeface="Microsoft GothicNeo" panose="020B0503020000020004" pitchFamily="34" charset="-127"/>
                <a:cs typeface="Microsoft GothicNeo" panose="020B0503020000020004" pitchFamily="34" charset="-127"/>
              </a:rPr>
              <a:t>”</a:t>
            </a:r>
          </a:p>
        </p:txBody>
      </p:sp>
      <p:sp>
        <p:nvSpPr>
          <p:cNvPr id="4" name="Rectangle 3">
            <a:extLst>
              <a:ext uri="{FF2B5EF4-FFF2-40B4-BE49-F238E27FC236}">
                <a16:creationId xmlns="" xmlns:a16="http://schemas.microsoft.com/office/drawing/2014/main" id="{5E988503-E3E8-4AC4-9213-F0529D35FA54}"/>
              </a:ext>
            </a:extLst>
          </p:cNvPr>
          <p:cNvSpPr/>
          <p:nvPr/>
        </p:nvSpPr>
        <p:spPr>
          <a:xfrm flipV="1">
            <a:off x="3205877" y="1230984"/>
            <a:ext cx="6135071" cy="90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 xmlns:a16="http://schemas.microsoft.com/office/drawing/2014/main" id="{7F114E98-6EEA-49F5-81A8-59E7487A8226}"/>
              </a:ext>
            </a:extLst>
          </p:cNvPr>
          <p:cNvSpPr/>
          <p:nvPr/>
        </p:nvSpPr>
        <p:spPr>
          <a:xfrm>
            <a:off x="0" y="0"/>
            <a:ext cx="2293034" cy="1145682"/>
          </a:xfrm>
          <a:prstGeom prst="rect">
            <a:avLst/>
          </a:prstGeom>
          <a:solidFill>
            <a:srgbClr val="FF7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6D499A35-BEC8-4430-BB19-060E3EBC8F15}"/>
              </a:ext>
            </a:extLst>
          </p:cNvPr>
          <p:cNvSpPr txBox="1"/>
          <p:nvPr/>
        </p:nvSpPr>
        <p:spPr>
          <a:xfrm>
            <a:off x="2990557" y="295165"/>
            <a:ext cx="7518009" cy="923330"/>
          </a:xfrm>
          <a:prstGeom prst="rect">
            <a:avLst/>
          </a:prstGeom>
          <a:noFill/>
        </p:spPr>
        <p:txBody>
          <a:bodyPr wrap="square">
            <a:spAutoFit/>
          </a:bodyPr>
          <a:lstStyle/>
          <a:p>
            <a:r>
              <a:rPr lang="vi-VN" sz="5400" b="1" dirty="0">
                <a:solidFill>
                  <a:schemeClr val="bg1"/>
                </a:solidFill>
                <a:latin typeface="Cambria" panose="02040503050406030204" pitchFamily="18" charset="0"/>
                <a:ea typeface="Cambria" panose="02040503050406030204" pitchFamily="18" charset="0"/>
                <a:cs typeface="Arial" pitchFamily="34" charset="0"/>
              </a:rPr>
              <a:t>THỂ DỤC THỂ THAO</a:t>
            </a:r>
            <a:r>
              <a:rPr lang="vi-VN" sz="5400" dirty="0">
                <a:solidFill>
                  <a:schemeClr val="bg1"/>
                </a:solidFill>
                <a:latin typeface="Cambria" panose="02040503050406030204" pitchFamily="18" charset="0"/>
                <a:ea typeface="Cambria" panose="02040503050406030204" pitchFamily="18" charset="0"/>
                <a:cs typeface="Arial" pitchFamily="34" charset="0"/>
              </a:rPr>
              <a:t> </a:t>
            </a:r>
            <a:endParaRPr lang="en-US" sz="54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490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6" y="1306285"/>
            <a:ext cx="9339943" cy="4532813"/>
          </a:xfrm>
          <a:prstGeom prst="rect">
            <a:avLst/>
          </a:prstGeom>
        </p:spPr>
      </p:pic>
      <p:sp>
        <p:nvSpPr>
          <p:cNvPr id="7" name="Rectangle 6"/>
          <p:cNvSpPr/>
          <p:nvPr/>
        </p:nvSpPr>
        <p:spPr>
          <a:xfrm>
            <a:off x="2625635" y="470262"/>
            <a:ext cx="4728754" cy="7445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CHỦ ĐỀ</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6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265" y="0"/>
            <a:ext cx="8596668" cy="6100353"/>
          </a:xfrm>
        </p:spPr>
        <p:txBody>
          <a:bodyPr/>
          <a:lstStyle/>
          <a:p>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I - NỘI DUNG</a:t>
            </a:r>
            <a:endParaRPr lang="en-US" sz="2400" dirty="0">
              <a:latin typeface="Times New Roman" panose="02020603050405020304" pitchFamily="18" charset="0"/>
              <a:cs typeface="Times New Roman" panose="02020603050405020304" pitchFamily="18" charset="0"/>
            </a:endParaRPr>
          </a:p>
          <a:p>
            <a:pPr lvl="0"/>
            <a:r>
              <a:rPr lang="vi-VN" sz="2400" b="1" dirty="0">
                <a:latin typeface="Times New Roman" panose="02020603050405020304" pitchFamily="18" charset="0"/>
                <a:cs typeface="Times New Roman" panose="02020603050405020304" pitchFamily="18" charset="0"/>
              </a:rPr>
              <a:t>Các yếu tố ảnh hường đến sức khoẻ và sự phát triển thể chất</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Sức khoẻ và sự phát triển thể chất của con người phụ thuộc vào nhiều yếu tố, trong đó có ba yếu tố cơ bản sau:</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Dinh dưỡng.</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Vận động cơ </a:t>
            </a:r>
            <a:r>
              <a:rPr lang="vi-VN" sz="24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ể</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Nghỉ ngơi.</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343" y="2364377"/>
            <a:ext cx="7471954" cy="4493623"/>
          </a:xfrm>
          <a:prstGeom prst="rect">
            <a:avLst/>
          </a:prstGeom>
        </p:spPr>
      </p:pic>
    </p:spTree>
    <p:extLst>
      <p:ext uri="{BB962C8B-B14F-4D97-AF65-F5344CB8AC3E}">
        <p14:creationId xmlns:p14="http://schemas.microsoft.com/office/powerpoint/2010/main" val="71523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31" y="0"/>
            <a:ext cx="8596668" cy="5949922"/>
          </a:xfrm>
        </p:spPr>
        <p:txBody>
          <a:bodyPr>
            <a:normAutofit/>
          </a:bodyPr>
          <a:lstStyle/>
          <a:p>
            <a:pPr lvl="0"/>
            <a:r>
              <a:rPr lang="vi-VN" sz="2000" b="1" dirty="0">
                <a:latin typeface="Times New Roman" panose="02020603050405020304" pitchFamily="18" charset="0"/>
                <a:cs typeface="Times New Roman" panose="02020603050405020304" pitchFamily="18" charset="0"/>
              </a:rPr>
              <a:t>Dinh dưỡng đối với sức khoẻ và phát triển thể chất</a:t>
            </a:r>
            <a:endParaRPr lang="en-US" sz="2000" b="1"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Dinh dưỡng cỏ vai trò vô cùng quan trọng đối với cuộc sống của con người, là nguồn cung cấp năng lượng cho cơ thể hoạt động, là nguồn nguyên liệu tạo nên tế bào và các cơ quan của cơ thề sống. Các chất dinh dưỡng thiết yếu đối với sự sống và phát triền của con người gồm:</a:t>
            </a:r>
            <a:endParaRPr lang="en-US" sz="2000" dirty="0">
              <a:latin typeface="Times New Roman" panose="02020603050405020304" pitchFamily="18" charset="0"/>
              <a:cs typeface="Times New Roman" panose="02020603050405020304" pitchFamily="18" charset="0"/>
            </a:endParaRPr>
          </a:p>
          <a:p>
            <a:pPr lvl="0"/>
            <a:r>
              <a:rPr lang="vi-VN" sz="2000" dirty="0">
                <a:latin typeface="Times New Roman" panose="02020603050405020304" pitchFamily="18" charset="0"/>
                <a:cs typeface="Times New Roman" panose="02020603050405020304" pitchFamily="18" charset="0"/>
              </a:rPr>
              <a:t>Chất bột đường (glucid) có nhiều trong gạo, bột mì, khoai, các loại củ,...</a:t>
            </a:r>
            <a:endParaRPr lang="en-US" sz="2000" dirty="0">
              <a:latin typeface="Times New Roman" panose="02020603050405020304" pitchFamily="18" charset="0"/>
              <a:cs typeface="Times New Roman" panose="02020603050405020304" pitchFamily="18" charset="0"/>
            </a:endParaRPr>
          </a:p>
          <a:p>
            <a:pPr lvl="0"/>
            <a:r>
              <a:rPr lang="vi-VN" sz="2000" dirty="0">
                <a:latin typeface="Times New Roman" panose="02020603050405020304" pitchFamily="18" charset="0"/>
                <a:cs typeface="Times New Roman" panose="02020603050405020304" pitchFamily="18" charset="0"/>
              </a:rPr>
              <a:t>Chất đạm </a:t>
            </a:r>
            <a:r>
              <a:rPr lang="en-US" sz="2000" dirty="0">
                <a:latin typeface="Times New Roman" panose="02020603050405020304" pitchFamily="18" charset="0"/>
                <a:cs typeface="Times New Roman" panose="02020603050405020304" pitchFamily="18" charset="0"/>
              </a:rPr>
              <a:t>(protein) </a:t>
            </a:r>
            <a:r>
              <a:rPr lang="vi-VN" sz="2000" dirty="0">
                <a:latin typeface="Times New Roman" panose="02020603050405020304" pitchFamily="18" charset="0"/>
                <a:cs typeface="Times New Roman" panose="02020603050405020304" pitchFamily="18" charset="0"/>
              </a:rPr>
              <a:t>có trong thức ăn từ nguồn động vật như thịt, cá, sữa, trứng,... và từ các nguồn thực vật như các loại đậu (đỗ), đặc biệt là đậu tương, lạc, vừng,...</a:t>
            </a:r>
            <a:endParaRPr lang="en-US" sz="2000" dirty="0">
              <a:latin typeface="Times New Roman" panose="02020603050405020304" pitchFamily="18" charset="0"/>
              <a:cs typeface="Times New Roman" panose="02020603050405020304" pitchFamily="18" charset="0"/>
            </a:endParaRPr>
          </a:p>
          <a:p>
            <a:pPr lvl="0"/>
            <a:r>
              <a:rPr lang="vi-VN" sz="2000" dirty="0">
                <a:latin typeface="Times New Roman" panose="02020603050405020304" pitchFamily="18" charset="0"/>
                <a:cs typeface="Times New Roman" panose="02020603050405020304" pitchFamily="18" charset="0"/>
              </a:rPr>
              <a:t>Chất béo </a:t>
            </a:r>
            <a:r>
              <a:rPr lang="en-US" sz="2000" dirty="0">
                <a:latin typeface="Times New Roman" panose="02020603050405020304" pitchFamily="18" charset="0"/>
                <a:cs typeface="Times New Roman" panose="02020603050405020304" pitchFamily="18" charset="0"/>
              </a:rPr>
              <a:t>(lipid) </a:t>
            </a:r>
            <a:r>
              <a:rPr lang="vi-VN" sz="2000" dirty="0">
                <a:latin typeface="Times New Roman" panose="02020603050405020304" pitchFamily="18" charset="0"/>
                <a:cs typeface="Times New Roman" panose="02020603050405020304" pitchFamily="18" charset="0"/>
              </a:rPr>
              <a:t>có trong mỡ động vật và dầu thực vật.</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Vitamin:</a:t>
            </a:r>
          </a:p>
          <a:p>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Vitamin </a:t>
            </a:r>
            <a:r>
              <a:rPr lang="vi-VN" sz="2000" dirty="0">
                <a:latin typeface="Times New Roman" panose="02020603050405020304" pitchFamily="18" charset="0"/>
                <a:cs typeface="Times New Roman" panose="02020603050405020304" pitchFamily="18" charset="0"/>
              </a:rPr>
              <a:t>A có nhiều trong gan, mỡ, cá, lòng đỏ trứng, đu đủ, xoài,...</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Vitamin </a:t>
            </a:r>
            <a:r>
              <a:rPr lang="vi-VN" sz="2000" dirty="0">
                <a:latin typeface="Times New Roman" panose="02020603050405020304" pitchFamily="18" charset="0"/>
                <a:cs typeface="Times New Roman" panose="02020603050405020304" pitchFamily="18" charset="0"/>
              </a:rPr>
              <a:t>B1, B2, B6, B12, pp cần thiết cho sự chuyền hoá glucid, </a:t>
            </a:r>
            <a:r>
              <a:rPr lang="en-US" sz="2000" dirty="0">
                <a:latin typeface="Times New Roman" panose="02020603050405020304" pitchFamily="18" charset="0"/>
                <a:cs typeface="Times New Roman" panose="02020603050405020304" pitchFamily="18" charset="0"/>
              </a:rPr>
              <a:t>protein, lipid </a:t>
            </a:r>
            <a:r>
              <a:rPr lang="vi-VN" sz="2000" dirty="0">
                <a:latin typeface="Times New Roman" panose="02020603050405020304" pitchFamily="18" charset="0"/>
                <a:cs typeface="Times New Roman" panose="02020603050405020304" pitchFamily="18" charset="0"/>
              </a:rPr>
              <a:t>trong cơ thề, giúp cơ thề phát triền binh thường, ăn ngon miệng</a:t>
            </a:r>
            <a:r>
              <a:rPr lang="vi-VN" dirty="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482" y="809898"/>
            <a:ext cx="3649518" cy="4963886"/>
          </a:xfrm>
          <a:prstGeom prst="rect">
            <a:avLst/>
          </a:prstGeom>
        </p:spPr>
      </p:pic>
    </p:spTree>
    <p:extLst>
      <p:ext uri="{BB962C8B-B14F-4D97-AF65-F5344CB8AC3E}">
        <p14:creationId xmlns:p14="http://schemas.microsoft.com/office/powerpoint/2010/main" val="21844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08" y="52253"/>
            <a:ext cx="8596668" cy="5466596"/>
          </a:xfrm>
        </p:spPr>
        <p:txBody>
          <a:bodyPr>
            <a:normAutofit fontScale="77500" lnSpcReduction="20000"/>
          </a:bodyPr>
          <a:lstStyle/>
          <a:p>
            <a:r>
              <a:rPr lang="en-US" sz="2400" dirty="0">
                <a:latin typeface="Times New Roman" panose="02020603050405020304" pitchFamily="18" charset="0"/>
                <a:cs typeface="Times New Roman" panose="02020603050405020304" pitchFamily="18" charset="0"/>
              </a:rPr>
              <a:t>Vitamin </a:t>
            </a:r>
            <a:r>
              <a:rPr lang="en-US" sz="2400" dirty="0" smtClean="0">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có nhiều trong rau quả, đặc biệt là rau ngót.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Vitamin </a:t>
            </a:r>
            <a:r>
              <a:rPr lang="vi-VN" sz="2400" dirty="0" smtClean="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có </a:t>
            </a:r>
            <a:r>
              <a:rPr lang="vi-VN" sz="2400" dirty="0">
                <a:latin typeface="Times New Roman" panose="02020603050405020304" pitchFamily="18" charset="0"/>
                <a:cs typeface="Times New Roman" panose="02020603050405020304" pitchFamily="18" charset="0"/>
              </a:rPr>
              <a:t>nhiều trong cá trích, cá thu, cá hồi, cá ngừ,... </a:t>
            </a:r>
            <a:r>
              <a:rPr lang="en-US" sz="2400" dirty="0">
                <a:latin typeface="Times New Roman" panose="02020603050405020304" pitchFamily="18" charset="0"/>
                <a:cs typeface="Times New Roman" panose="02020603050405020304" pitchFamily="18" charset="0"/>
              </a:rPr>
              <a:t>Vitamin </a:t>
            </a:r>
            <a:r>
              <a:rPr lang="vi-VN" sz="2400" dirty="0">
                <a:latin typeface="Times New Roman" panose="02020603050405020304" pitchFamily="18" charset="0"/>
                <a:cs typeface="Times New Roman" panose="02020603050405020304" pitchFamily="18" charset="0"/>
              </a:rPr>
              <a:t>D có thể được cơ thề tự tồng hợp từ ánh sáng mặt trời.</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Vitamin </a:t>
            </a:r>
            <a:r>
              <a:rPr lang="vi-VN" sz="2400" dirty="0">
                <a:latin typeface="Times New Roman" panose="02020603050405020304" pitchFamily="18" charset="0"/>
                <a:cs typeface="Times New Roman" panose="02020603050405020304" pitchFamily="18" charset="0"/>
              </a:rPr>
              <a:t>E có trong thực phẩm gốc thực vật như dầu đậu nành, dầu hướng dương, dầu vừng,...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Vitamin </a:t>
            </a:r>
            <a:r>
              <a:rPr lang="vi-VN" sz="2400" dirty="0">
                <a:latin typeface="Times New Roman" panose="02020603050405020304" pitchFamily="18" charset="0"/>
                <a:cs typeface="Times New Roman" panose="02020603050405020304" pitchFamily="18" charset="0"/>
              </a:rPr>
              <a:t>K có nhiều trong củ cải, cải bắp, cải bông, các loại rau có lá lớn, đậu nành và nhiều loại dầu thực vật, gan, lòng đỏ trứng,...</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Khoáng chất cần được cung cấp đều đặn từ thức ăn hằng ngày:</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a:t>
            </a:r>
            <a:r>
              <a:rPr lang="vi-VN" sz="2400" dirty="0" smtClean="0">
                <a:latin typeface="Times New Roman" panose="02020603050405020304" pitchFamily="18" charset="0"/>
                <a:cs typeface="Times New Roman" panose="02020603050405020304" pitchFamily="18" charset="0"/>
              </a:rPr>
              <a:t>ali</a:t>
            </a:r>
            <a:r>
              <a:rPr lang="vi-VN"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Photpho</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trong các sản phầm từ sữa, tôm, cua, cá.</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Sắt có trong thịt, tim, gan, đậu, rau xanh.</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Kẽm có trong sò, thịt đỏ, gan, trứng.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a:t>
            </a:r>
            <a:r>
              <a:rPr lang="vi-VN" sz="2400" dirty="0" smtClean="0">
                <a:latin typeface="Times New Roman" panose="02020603050405020304" pitchFamily="18" charset="0"/>
                <a:cs typeface="Times New Roman" panose="02020603050405020304" pitchFamily="18" charset="0"/>
              </a:rPr>
              <a:t>od </a:t>
            </a:r>
            <a:r>
              <a:rPr lang="vi-VN" sz="2400" dirty="0">
                <a:latin typeface="Times New Roman" panose="02020603050405020304" pitchFamily="18" charset="0"/>
                <a:cs typeface="Times New Roman" panose="02020603050405020304" pitchFamily="18" charset="0"/>
              </a:rPr>
              <a:t>có nhiều trong hải sản và các loại thực phẩm trồng trên đất giàu </a:t>
            </a:r>
            <a:r>
              <a:rPr lang="en-US" sz="2400" smtClean="0">
                <a:latin typeface="Times New Roman" panose="02020603050405020304" pitchFamily="18" charset="0"/>
                <a:cs typeface="Times New Roman" panose="02020603050405020304" pitchFamily="18" charset="0"/>
              </a:rPr>
              <a:t>i</a:t>
            </a:r>
            <a:r>
              <a:rPr lang="vi-VN" sz="2400" smtClean="0">
                <a:latin typeface="Times New Roman" panose="02020603050405020304" pitchFamily="18" charset="0"/>
                <a:cs typeface="Times New Roman" panose="02020603050405020304" pitchFamily="18" charset="0"/>
              </a:rPr>
              <a:t>od</a:t>
            </a:r>
            <a:r>
              <a:rPr lang="vi-VN" sz="2400" dirty="0">
                <a:latin typeface="Times New Roman" panose="02020603050405020304" pitchFamily="18" charset="0"/>
                <a:cs typeface="Times New Roman" panose="02020603050405020304" pitchFamily="18" charset="0"/>
              </a:rPr>
              <a:t>. ở khu vực đất chứa hàm lượng iod thấp, cần chú trọng bồ sung iod vào chế độ ăn uống bằng muối iod.</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Nước có vai trò rất quan trọng đối với đời sống con người:</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Là thành phần chủ yếu của cơ thể.</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Điều hoà thân nhiệt.</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041" y="4052649"/>
            <a:ext cx="3865082" cy="27008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676" y="0"/>
            <a:ext cx="3301381" cy="4167051"/>
          </a:xfrm>
          <a:prstGeom prst="rect">
            <a:avLst/>
          </a:prstGeom>
        </p:spPr>
      </p:pic>
    </p:spTree>
    <p:extLst>
      <p:ext uri="{BB962C8B-B14F-4D97-AF65-F5344CB8AC3E}">
        <p14:creationId xmlns:p14="http://schemas.microsoft.com/office/powerpoint/2010/main" val="300203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left)">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96668" cy="5623351"/>
          </a:xfrm>
        </p:spPr>
        <p:txBody>
          <a:bodyPr>
            <a:normAutofit/>
          </a:bodyPr>
          <a:lstStyle/>
          <a:p>
            <a:pPr lvl="0"/>
            <a:r>
              <a:rPr lang="vi-VN" sz="2400" b="1" dirty="0">
                <a:latin typeface="Times New Roman" panose="02020603050405020304" pitchFamily="18" charset="0"/>
                <a:cs typeface="Times New Roman" panose="02020603050405020304" pitchFamily="18" charset="0"/>
              </a:rPr>
              <a:t>Chế độ dinh dưỡng hợp lí trong quá trình luyện tập thể dục thể thao</a:t>
            </a:r>
            <a:endParaRPr lang="en-US" sz="2400" b="1"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Ăn đúng giờ, </a:t>
            </a:r>
            <a:r>
              <a:rPr lang="vi-VN" sz="2400" dirty="0" smtClean="0">
                <a:latin typeface="Times New Roman" panose="02020603050405020304" pitchFamily="18" charset="0"/>
                <a:cs typeface="Times New Roman" panose="02020603050405020304" pitchFamily="18" charset="0"/>
              </a:rPr>
              <a:t>đ</a:t>
            </a:r>
            <a:r>
              <a:rPr lang="en-US" sz="2400" dirty="0">
                <a:latin typeface="Times New Roman" panose="02020603050405020304" pitchFamily="18" charset="0"/>
                <a:cs typeface="Times New Roman" panose="02020603050405020304" pitchFamily="18" charset="0"/>
              </a:rPr>
              <a:t>ú</a:t>
            </a:r>
            <a:r>
              <a:rPr lang="vi-VN" sz="2400" dirty="0" smtClean="0">
                <a:latin typeface="Times New Roman" panose="02020603050405020304" pitchFamily="18" charset="0"/>
                <a:cs typeface="Times New Roman" panose="02020603050405020304" pitchFamily="18" charset="0"/>
              </a:rPr>
              <a:t>ng </a:t>
            </a:r>
            <a:r>
              <a:rPr lang="vi-VN" sz="2400" dirty="0">
                <a:latin typeface="Times New Roman" panose="02020603050405020304" pitchFamily="18" charset="0"/>
                <a:cs typeface="Times New Roman" panose="02020603050405020304" pitchFamily="18" charset="0"/>
              </a:rPr>
              <a:t>bữa.</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Ăn đầy đủ các chất dinh dưỡng.</a:t>
            </a:r>
            <a:endParaRPr lang="en-US" sz="2400" dirty="0">
              <a:latin typeface="Times New Roman" panose="02020603050405020304" pitchFamily="18" charset="0"/>
              <a:cs typeface="Times New Roman" panose="02020603050405020304" pitchFamily="18" charset="0"/>
            </a:endParaRPr>
          </a:p>
          <a:p>
            <a:pPr lvl="0"/>
            <a:r>
              <a:rPr lang="vi-VN" sz="2400" dirty="0">
                <a:latin typeface="Times New Roman" panose="02020603050405020304" pitchFamily="18" charset="0"/>
                <a:cs typeface="Times New Roman" panose="02020603050405020304" pitchFamily="18" charset="0"/>
              </a:rPr>
              <a:t>Uống đủ nước</a:t>
            </a:r>
            <a:r>
              <a:rPr lang="vi-VN" sz="24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Luyện tập TDTT khiến cơ thề ra nhiều mồ hôi, dẫn đến mất nước và muối khoáng. Nếu không được bồ sung kịp thời, có thề dẫn đến hiện tượng một số nhóm cơ bị co cứng (chuột rút) hoặc cơ thề bị kiệt sức. Vì vậy, cần chú ý uống đủ nước, cung cấp đủ dưỡng chất cho cơ thề và luyện tập </a:t>
            </a:r>
            <a:r>
              <a:rPr lang="en-US" sz="2400" dirty="0" smtClean="0">
                <a:latin typeface="Times New Roman" panose="02020603050405020304" pitchFamily="18" charset="0"/>
                <a:cs typeface="Times New Roman" panose="02020603050405020304" pitchFamily="18" charset="0"/>
              </a:rPr>
              <a:t>ở</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nơi có môi trường trong lành.</a:t>
            </a: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4077639"/>
            <a:ext cx="4739613" cy="29846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394" y="4077639"/>
            <a:ext cx="6740435" cy="2780361"/>
          </a:xfrm>
          <a:prstGeom prst="rect">
            <a:avLst/>
          </a:prstGeom>
        </p:spPr>
      </p:pic>
    </p:spTree>
    <p:extLst>
      <p:ext uri="{BB962C8B-B14F-4D97-AF65-F5344CB8AC3E}">
        <p14:creationId xmlns:p14="http://schemas.microsoft.com/office/powerpoint/2010/main" val="121407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BÀI TẬP:</a:t>
            </a:r>
            <a:endParaRPr lang="en-US" sz="6000" dirty="0"/>
          </a:p>
        </p:txBody>
      </p:sp>
      <p:sp>
        <p:nvSpPr>
          <p:cNvPr id="3" name="Content Placeholder 2"/>
          <p:cNvSpPr>
            <a:spLocks noGrp="1"/>
          </p:cNvSpPr>
          <p:nvPr>
            <p:ph idx="1"/>
          </p:nvPr>
        </p:nvSpPr>
        <p:spPr/>
        <p:txBody>
          <a:bodyPr>
            <a:normAutofit/>
          </a:bodyPr>
          <a:lstStyle/>
          <a:p>
            <a:r>
              <a:rPr lang="en-US" sz="3600" dirty="0" err="1" smtClean="0">
                <a:solidFill>
                  <a:srgbClr val="00B050"/>
                </a:solidFill>
              </a:rPr>
              <a:t>Vì</a:t>
            </a:r>
            <a:r>
              <a:rPr lang="en-US" sz="3600" dirty="0" smtClean="0">
                <a:solidFill>
                  <a:srgbClr val="00B050"/>
                </a:solidFill>
              </a:rPr>
              <a:t> </a:t>
            </a:r>
            <a:r>
              <a:rPr lang="en-US" sz="3600" dirty="0" err="1" smtClean="0">
                <a:solidFill>
                  <a:srgbClr val="00B050"/>
                </a:solidFill>
              </a:rPr>
              <a:t>sao</a:t>
            </a:r>
            <a:r>
              <a:rPr lang="en-US" sz="3600" dirty="0" smtClean="0">
                <a:solidFill>
                  <a:srgbClr val="00B050"/>
                </a:solidFill>
              </a:rPr>
              <a:t> </a:t>
            </a:r>
            <a:r>
              <a:rPr lang="en-US" sz="3600" dirty="0" err="1" smtClean="0">
                <a:solidFill>
                  <a:srgbClr val="00B050"/>
                </a:solidFill>
              </a:rPr>
              <a:t>cần</a:t>
            </a:r>
            <a:r>
              <a:rPr lang="en-US" sz="3600" dirty="0" smtClean="0">
                <a:solidFill>
                  <a:srgbClr val="00B050"/>
                </a:solidFill>
              </a:rPr>
              <a:t> </a:t>
            </a:r>
            <a:r>
              <a:rPr lang="en-US" sz="3600" dirty="0" err="1" smtClean="0">
                <a:solidFill>
                  <a:srgbClr val="00B050"/>
                </a:solidFill>
              </a:rPr>
              <a:t>bổ</a:t>
            </a:r>
            <a:r>
              <a:rPr lang="en-US" sz="3600" dirty="0" smtClean="0">
                <a:solidFill>
                  <a:srgbClr val="00B050"/>
                </a:solidFill>
              </a:rPr>
              <a:t> sung </a:t>
            </a:r>
            <a:r>
              <a:rPr lang="en-US" sz="3600" dirty="0" err="1" smtClean="0">
                <a:solidFill>
                  <a:srgbClr val="00B050"/>
                </a:solidFill>
              </a:rPr>
              <a:t>đủ</a:t>
            </a:r>
            <a:r>
              <a:rPr lang="en-US" sz="3600" dirty="0" smtClean="0">
                <a:solidFill>
                  <a:srgbClr val="00B050"/>
                </a:solidFill>
              </a:rPr>
              <a:t> </a:t>
            </a:r>
            <a:r>
              <a:rPr lang="en-US" sz="3600" dirty="0" err="1" smtClean="0">
                <a:solidFill>
                  <a:srgbClr val="00B050"/>
                </a:solidFill>
              </a:rPr>
              <a:t>lượng</a:t>
            </a:r>
            <a:r>
              <a:rPr lang="en-US" sz="3600" dirty="0" smtClean="0">
                <a:solidFill>
                  <a:srgbClr val="00B050"/>
                </a:solidFill>
              </a:rPr>
              <a:t> </a:t>
            </a:r>
            <a:r>
              <a:rPr lang="en-US" sz="3600" dirty="0" err="1" smtClean="0">
                <a:solidFill>
                  <a:srgbClr val="00B050"/>
                </a:solidFill>
              </a:rPr>
              <a:t>nước</a:t>
            </a:r>
            <a:r>
              <a:rPr lang="en-US" sz="3600" dirty="0" smtClean="0">
                <a:solidFill>
                  <a:srgbClr val="00B050"/>
                </a:solidFill>
              </a:rPr>
              <a:t> </a:t>
            </a:r>
            <a:r>
              <a:rPr lang="en-US" sz="3600" dirty="0" err="1" smtClean="0">
                <a:solidFill>
                  <a:srgbClr val="00B050"/>
                </a:solidFill>
              </a:rPr>
              <a:t>trong</a:t>
            </a:r>
            <a:r>
              <a:rPr lang="en-US" sz="3600" dirty="0" smtClean="0">
                <a:solidFill>
                  <a:srgbClr val="00B050"/>
                </a:solidFill>
              </a:rPr>
              <a:t> </a:t>
            </a:r>
            <a:r>
              <a:rPr lang="en-US" sz="3600" dirty="0" err="1" smtClean="0">
                <a:solidFill>
                  <a:srgbClr val="00B050"/>
                </a:solidFill>
              </a:rPr>
              <a:t>quá</a:t>
            </a:r>
            <a:r>
              <a:rPr lang="en-US" sz="3600" dirty="0" smtClean="0">
                <a:solidFill>
                  <a:srgbClr val="00B050"/>
                </a:solidFill>
              </a:rPr>
              <a:t> </a:t>
            </a:r>
            <a:r>
              <a:rPr lang="en-US" sz="3600" dirty="0" err="1" smtClean="0">
                <a:solidFill>
                  <a:srgbClr val="00B050"/>
                </a:solidFill>
              </a:rPr>
              <a:t>trình</a:t>
            </a:r>
            <a:r>
              <a:rPr lang="en-US" sz="3600" dirty="0" smtClean="0">
                <a:solidFill>
                  <a:srgbClr val="00B050"/>
                </a:solidFill>
              </a:rPr>
              <a:t> </a:t>
            </a:r>
            <a:r>
              <a:rPr lang="en-US" sz="3600" dirty="0" err="1" smtClean="0">
                <a:solidFill>
                  <a:srgbClr val="00B050"/>
                </a:solidFill>
              </a:rPr>
              <a:t>tập</a:t>
            </a:r>
            <a:r>
              <a:rPr lang="en-US" sz="3600" dirty="0" smtClean="0">
                <a:solidFill>
                  <a:srgbClr val="00B050"/>
                </a:solidFill>
              </a:rPr>
              <a:t> </a:t>
            </a:r>
            <a:r>
              <a:rPr lang="en-US" sz="3600" dirty="0" err="1" smtClean="0">
                <a:solidFill>
                  <a:srgbClr val="00B050"/>
                </a:solidFill>
              </a:rPr>
              <a:t>luyện</a:t>
            </a:r>
            <a:r>
              <a:rPr lang="en-US" sz="3600" dirty="0" smtClean="0">
                <a:solidFill>
                  <a:srgbClr val="00B050"/>
                </a:solidFill>
              </a:rPr>
              <a:t> TDTT?</a:t>
            </a:r>
          </a:p>
          <a:p>
            <a:r>
              <a:rPr lang="en-US" sz="3600" dirty="0" err="1" smtClean="0">
                <a:solidFill>
                  <a:srgbClr val="00B050"/>
                </a:solidFill>
              </a:rPr>
              <a:t>Để</a:t>
            </a:r>
            <a:r>
              <a:rPr lang="en-US" sz="3600" dirty="0" smtClean="0">
                <a:solidFill>
                  <a:srgbClr val="00B050"/>
                </a:solidFill>
              </a:rPr>
              <a:t> </a:t>
            </a:r>
            <a:r>
              <a:rPr lang="en-US" sz="3600" dirty="0" err="1" smtClean="0">
                <a:solidFill>
                  <a:srgbClr val="00B050"/>
                </a:solidFill>
              </a:rPr>
              <a:t>có</a:t>
            </a:r>
            <a:r>
              <a:rPr lang="en-US" sz="3600" dirty="0" smtClean="0">
                <a:solidFill>
                  <a:srgbClr val="00B050"/>
                </a:solidFill>
              </a:rPr>
              <a:t> </a:t>
            </a:r>
            <a:r>
              <a:rPr lang="en-US" sz="3600" dirty="0" err="1" smtClean="0">
                <a:solidFill>
                  <a:srgbClr val="00B050"/>
                </a:solidFill>
              </a:rPr>
              <a:t>một</a:t>
            </a:r>
            <a:r>
              <a:rPr lang="en-US" sz="3600" dirty="0" smtClean="0">
                <a:solidFill>
                  <a:srgbClr val="00B050"/>
                </a:solidFill>
              </a:rPr>
              <a:t> </a:t>
            </a:r>
            <a:r>
              <a:rPr lang="en-US" sz="3600" dirty="0" err="1" smtClean="0">
                <a:solidFill>
                  <a:srgbClr val="00B050"/>
                </a:solidFill>
              </a:rPr>
              <a:t>sức</a:t>
            </a:r>
            <a:r>
              <a:rPr lang="en-US" sz="3600" dirty="0" smtClean="0">
                <a:solidFill>
                  <a:srgbClr val="00B050"/>
                </a:solidFill>
              </a:rPr>
              <a:t> </a:t>
            </a:r>
            <a:r>
              <a:rPr lang="en-US" sz="3600" dirty="0" err="1" smtClean="0">
                <a:solidFill>
                  <a:srgbClr val="00B050"/>
                </a:solidFill>
              </a:rPr>
              <a:t>đề</a:t>
            </a:r>
            <a:r>
              <a:rPr lang="en-US" sz="3600" dirty="0" smtClean="0">
                <a:solidFill>
                  <a:srgbClr val="00B050"/>
                </a:solidFill>
              </a:rPr>
              <a:t> </a:t>
            </a:r>
            <a:r>
              <a:rPr lang="en-US" sz="3600" dirty="0" err="1" smtClean="0">
                <a:solidFill>
                  <a:srgbClr val="00B050"/>
                </a:solidFill>
              </a:rPr>
              <a:t>kháng</a:t>
            </a:r>
            <a:r>
              <a:rPr lang="en-US" sz="3600" dirty="0" smtClean="0">
                <a:solidFill>
                  <a:srgbClr val="00B050"/>
                </a:solidFill>
              </a:rPr>
              <a:t> </a:t>
            </a:r>
            <a:r>
              <a:rPr lang="en-US" sz="3600" dirty="0" err="1" smtClean="0">
                <a:solidFill>
                  <a:srgbClr val="00B050"/>
                </a:solidFill>
              </a:rPr>
              <a:t>tốt</a:t>
            </a:r>
            <a:r>
              <a:rPr lang="en-US" sz="3600" dirty="0" smtClean="0">
                <a:solidFill>
                  <a:srgbClr val="00B050"/>
                </a:solidFill>
              </a:rPr>
              <a:t> </a:t>
            </a:r>
            <a:r>
              <a:rPr lang="en-US" sz="3600" dirty="0" err="1" smtClean="0">
                <a:solidFill>
                  <a:srgbClr val="00B050"/>
                </a:solidFill>
              </a:rPr>
              <a:t>và</a:t>
            </a:r>
            <a:r>
              <a:rPr lang="en-US" sz="3600" dirty="0" smtClean="0">
                <a:solidFill>
                  <a:srgbClr val="00B050"/>
                </a:solidFill>
              </a:rPr>
              <a:t> </a:t>
            </a:r>
            <a:r>
              <a:rPr lang="en-US" sz="3600" dirty="0" err="1" smtClean="0">
                <a:solidFill>
                  <a:srgbClr val="00B050"/>
                </a:solidFill>
              </a:rPr>
              <a:t>một</a:t>
            </a:r>
            <a:r>
              <a:rPr lang="en-US" sz="3600" dirty="0" smtClean="0">
                <a:solidFill>
                  <a:srgbClr val="00B050"/>
                </a:solidFill>
              </a:rPr>
              <a:t> </a:t>
            </a:r>
            <a:r>
              <a:rPr lang="en-US" sz="3600" dirty="0" err="1" smtClean="0">
                <a:solidFill>
                  <a:srgbClr val="00B050"/>
                </a:solidFill>
              </a:rPr>
              <a:t>cơ</a:t>
            </a:r>
            <a:r>
              <a:rPr lang="en-US" sz="3600" dirty="0" smtClean="0">
                <a:solidFill>
                  <a:srgbClr val="00B050"/>
                </a:solidFill>
              </a:rPr>
              <a:t> </a:t>
            </a:r>
            <a:r>
              <a:rPr lang="en-US" sz="3600" dirty="0" err="1" smtClean="0">
                <a:solidFill>
                  <a:srgbClr val="00B050"/>
                </a:solidFill>
              </a:rPr>
              <a:t>thể</a:t>
            </a:r>
            <a:r>
              <a:rPr lang="en-US" sz="3600" dirty="0" smtClean="0">
                <a:solidFill>
                  <a:srgbClr val="00B050"/>
                </a:solidFill>
              </a:rPr>
              <a:t> </a:t>
            </a:r>
            <a:r>
              <a:rPr lang="en-US" sz="3600" dirty="0" err="1" smtClean="0">
                <a:solidFill>
                  <a:srgbClr val="00B050"/>
                </a:solidFill>
              </a:rPr>
              <a:t>khỏe</a:t>
            </a:r>
            <a:r>
              <a:rPr lang="en-US" sz="3600" dirty="0" smtClean="0">
                <a:solidFill>
                  <a:srgbClr val="00B050"/>
                </a:solidFill>
              </a:rPr>
              <a:t> </a:t>
            </a:r>
            <a:r>
              <a:rPr lang="en-US" sz="3600" dirty="0" err="1" smtClean="0">
                <a:solidFill>
                  <a:srgbClr val="00B050"/>
                </a:solidFill>
              </a:rPr>
              <a:t>mạnh</a:t>
            </a:r>
            <a:r>
              <a:rPr lang="en-US" sz="3600" dirty="0" smtClean="0">
                <a:solidFill>
                  <a:srgbClr val="00B050"/>
                </a:solidFill>
              </a:rPr>
              <a:t>, </a:t>
            </a:r>
            <a:r>
              <a:rPr lang="en-US" sz="3600" dirty="0" err="1" smtClean="0">
                <a:solidFill>
                  <a:srgbClr val="00B050"/>
                </a:solidFill>
              </a:rPr>
              <a:t>bản</a:t>
            </a:r>
            <a:r>
              <a:rPr lang="en-US" sz="3600" dirty="0" smtClean="0">
                <a:solidFill>
                  <a:srgbClr val="00B050"/>
                </a:solidFill>
              </a:rPr>
              <a:t> </a:t>
            </a:r>
            <a:r>
              <a:rPr lang="en-US" sz="3600" dirty="0" err="1" smtClean="0">
                <a:solidFill>
                  <a:srgbClr val="00B050"/>
                </a:solidFill>
              </a:rPr>
              <a:t>thân</a:t>
            </a:r>
            <a:r>
              <a:rPr lang="en-US" sz="3600" dirty="0" smtClean="0">
                <a:solidFill>
                  <a:srgbClr val="00B050"/>
                </a:solidFill>
              </a:rPr>
              <a:t> </a:t>
            </a:r>
            <a:r>
              <a:rPr lang="en-US" sz="3600" dirty="0" err="1" smtClean="0">
                <a:solidFill>
                  <a:srgbClr val="00B050"/>
                </a:solidFill>
              </a:rPr>
              <a:t>em</a:t>
            </a:r>
            <a:r>
              <a:rPr lang="en-US" sz="3600" dirty="0" smtClean="0">
                <a:solidFill>
                  <a:srgbClr val="00B050"/>
                </a:solidFill>
              </a:rPr>
              <a:t> </a:t>
            </a:r>
            <a:r>
              <a:rPr lang="en-US" sz="3600" dirty="0" err="1" smtClean="0">
                <a:solidFill>
                  <a:srgbClr val="00B050"/>
                </a:solidFill>
              </a:rPr>
              <a:t>đã</a:t>
            </a:r>
            <a:r>
              <a:rPr lang="en-US" sz="3600" dirty="0" smtClean="0">
                <a:solidFill>
                  <a:srgbClr val="00B050"/>
                </a:solidFill>
              </a:rPr>
              <a:t> </a:t>
            </a:r>
            <a:r>
              <a:rPr lang="en-US" sz="3600" dirty="0" err="1" smtClean="0">
                <a:solidFill>
                  <a:srgbClr val="00B050"/>
                </a:solidFill>
              </a:rPr>
              <a:t>làm</a:t>
            </a:r>
            <a:r>
              <a:rPr lang="en-US" sz="3600" dirty="0" smtClean="0">
                <a:solidFill>
                  <a:srgbClr val="00B050"/>
                </a:solidFill>
              </a:rPr>
              <a:t> </a:t>
            </a:r>
            <a:r>
              <a:rPr lang="en-US" sz="3600" dirty="0" err="1" smtClean="0">
                <a:solidFill>
                  <a:srgbClr val="00B050"/>
                </a:solidFill>
              </a:rPr>
              <a:t>những</a:t>
            </a:r>
            <a:r>
              <a:rPr lang="en-US" sz="3600" dirty="0" smtClean="0">
                <a:solidFill>
                  <a:srgbClr val="00B050"/>
                </a:solidFill>
              </a:rPr>
              <a:t> </a:t>
            </a:r>
            <a:r>
              <a:rPr lang="en-US" sz="3600" dirty="0" err="1" smtClean="0">
                <a:solidFill>
                  <a:srgbClr val="00B050"/>
                </a:solidFill>
              </a:rPr>
              <a:t>gì</a:t>
            </a:r>
            <a:r>
              <a:rPr lang="en-US" sz="3600" dirty="0" smtClean="0">
                <a:solidFill>
                  <a:srgbClr val="00B050"/>
                </a:solidFill>
              </a:rPr>
              <a:t>?</a:t>
            </a:r>
            <a:endParaRPr lang="en-US" sz="3600" dirty="0">
              <a:solidFill>
                <a:srgbClr val="00B050"/>
              </a:solidFill>
            </a:endParaRPr>
          </a:p>
        </p:txBody>
      </p:sp>
    </p:spTree>
    <p:extLst>
      <p:ext uri="{BB962C8B-B14F-4D97-AF65-F5344CB8AC3E}">
        <p14:creationId xmlns:p14="http://schemas.microsoft.com/office/powerpoint/2010/main" val="105457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728</Words>
  <Application>Microsoft Office PowerPoint</Application>
  <PresentationFormat>Custom</PresentationFormat>
  <Paragraphs>57</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Facet</vt:lpstr>
      <vt:lpstr>PowerPoint Presentation</vt:lpstr>
      <vt:lpstr>PowerPoint Presentation</vt:lpstr>
      <vt:lpstr>“Là hoạt động thể chất nói chung cả trong nhà và ngoài trời với nhiều bộ môn, bài tập. Mục đích là tăng cường hoạt động cơ thể, kích thích hoạt động các nhóm cơ và cả những bộ phận cơ quan bên trong cơ thể.”</vt:lpstr>
      <vt:lpstr>PowerPoint Presentation</vt:lpstr>
      <vt:lpstr>PowerPoint Presentation</vt:lpstr>
      <vt:lpstr>PowerPoint Presentation</vt:lpstr>
      <vt:lpstr>PowerPoint Presentation</vt:lpstr>
      <vt:lpstr>PowerPoint Presentation</vt:lpstr>
      <vt:lpstr>BÀI TẬP: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ĐỀ:CHẾ ĐỘ DINH DƯỠNG TRONG LUYỆN TẬP TDTT</dc:title>
  <dc:creator>Admin</dc:creator>
  <cp:lastModifiedBy>HP COMPAQ</cp:lastModifiedBy>
  <cp:revision>27</cp:revision>
  <dcterms:created xsi:type="dcterms:W3CDTF">2021-08-31T07:05:13Z</dcterms:created>
  <dcterms:modified xsi:type="dcterms:W3CDTF">2021-09-05T14:11:18Z</dcterms:modified>
</cp:coreProperties>
</file>